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8" r:id="rId3"/>
    <p:sldId id="257" r:id="rId4"/>
    <p:sldId id="258" r:id="rId5"/>
    <p:sldId id="259" r:id="rId6"/>
    <p:sldId id="260" r:id="rId7"/>
    <p:sldId id="261" r:id="rId8"/>
    <p:sldId id="269" r:id="rId9"/>
    <p:sldId id="262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1296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16/05/2019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16/05/2019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16/05/2019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16/05/2019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16/05/2019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16/05/2019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16/05/2019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16/05/2019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16/05/2019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16/05/2019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16/05/2019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547B8-B404-4CD5-8174-734F56731160}" type="datetimeFigureOut">
              <a:rPr lang="es-ES" smtClean="0"/>
              <a:pPr/>
              <a:t>16/05/2019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47564" y="188640"/>
            <a:ext cx="8244916" cy="6120680"/>
          </a:xfrm>
        </p:spPr>
        <p:txBody>
          <a:bodyPr>
            <a:normAutofit fontScale="90000"/>
          </a:bodyPr>
          <a:lstStyle/>
          <a:p>
            <a:pPr algn="r"/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s-ES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s-ES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1200" b="0" dirty="0" smtClean="0">
                <a:latin typeface="Times New Roman" pitchFamily="18" charset="0"/>
                <a:cs typeface="Times New Roman" pitchFamily="18" charset="0"/>
              </a:rPr>
              <a:t>“el texto se hace, se trabaja  a través de un entrelazado</a:t>
            </a:r>
            <a:br>
              <a:rPr lang="es-ES" sz="12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1200" b="0" dirty="0" smtClean="0">
                <a:latin typeface="Times New Roman" pitchFamily="18" charset="0"/>
                <a:cs typeface="Times New Roman" pitchFamily="18" charset="0"/>
              </a:rPr>
              <a:t>perpetuo” y el escritor “se deshace en él como araña que</a:t>
            </a:r>
            <a:br>
              <a:rPr lang="es-ES" sz="12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1200" b="0" dirty="0" smtClean="0">
                <a:latin typeface="Times New Roman" pitchFamily="18" charset="0"/>
                <a:cs typeface="Times New Roman" pitchFamily="18" charset="0"/>
              </a:rPr>
              <a:t> se disuelve  en las segregaciones continuas de su tela”</a:t>
            </a:r>
            <a:br>
              <a:rPr lang="es-ES" sz="12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1200" b="0" dirty="0" smtClean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es-ES" sz="1200" b="0" dirty="0" err="1" smtClean="0">
                <a:latin typeface="Times New Roman" pitchFamily="18" charset="0"/>
                <a:cs typeface="Times New Roman" pitchFamily="18" charset="0"/>
              </a:rPr>
              <a:t>Roland</a:t>
            </a:r>
            <a:r>
              <a:rPr lang="es-ES" sz="12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1200" b="0" dirty="0" err="1" smtClean="0">
                <a:latin typeface="Times New Roman" pitchFamily="18" charset="0"/>
                <a:cs typeface="Times New Roman" pitchFamily="18" charset="0"/>
              </a:rPr>
              <a:t>Barthes</a:t>
            </a:r>
            <a:r>
              <a:rPr lang="es-ES" sz="1200" b="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s-ES" sz="1200" dirty="0" smtClean="0">
                <a:latin typeface="Times New Roman" pitchFamily="18" charset="0"/>
                <a:cs typeface="Times New Roman" pitchFamily="18" charset="0"/>
              </a:rPr>
              <a:t>El placer </a:t>
            </a:r>
            <a:r>
              <a:rPr lang="es-ES" sz="1200" smtClean="0">
                <a:latin typeface="Times New Roman" pitchFamily="18" charset="0"/>
                <a:cs typeface="Times New Roman" pitchFamily="18" charset="0"/>
              </a:rPr>
              <a:t>del texto, 1973)</a:t>
            </a:r>
            <a:r>
              <a:rPr lang="es-ES" sz="1200" b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s-ES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s-ES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s-ES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s-ES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s-ES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s-ES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s-ES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s-ES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s-ES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s-ES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2000" dirty="0" smtClean="0">
                <a:latin typeface="Times New Roman" pitchFamily="18" charset="0"/>
                <a:cs typeface="Times New Roman" pitchFamily="18" charset="0"/>
              </a:rPr>
              <a:t>MESA REDONDA </a:t>
            </a:r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s-ES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>ESTRELLA DE DIEGO </a:t>
            </a:r>
            <a:br>
              <a:rPr lang="es-ES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>DOMINGO Hernández Sánchez</a:t>
            </a:r>
            <a:br>
              <a:rPr lang="es-ES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>simón </a:t>
            </a:r>
            <a:r>
              <a:rPr lang="es-ES" sz="2000" b="0" dirty="0" err="1" smtClean="0">
                <a:latin typeface="Times New Roman" pitchFamily="18" charset="0"/>
                <a:cs typeface="Times New Roman" pitchFamily="18" charset="0"/>
              </a:rPr>
              <a:t>marchán</a:t>
            </a:r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b="0" dirty="0" err="1" smtClean="0">
                <a:latin typeface="Times New Roman" pitchFamily="18" charset="0"/>
                <a:cs typeface="Times New Roman" pitchFamily="18" charset="0"/>
              </a:rPr>
              <a:t>fiz</a:t>
            </a:r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s-ES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2000" b="0" dirty="0" err="1" smtClean="0">
                <a:latin typeface="Times New Roman" pitchFamily="18" charset="0"/>
                <a:cs typeface="Times New Roman" pitchFamily="18" charset="0"/>
              </a:rPr>
              <a:t>josé</a:t>
            </a:r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b="0" dirty="0" err="1" smtClean="0">
                <a:latin typeface="Times New Roman" pitchFamily="18" charset="0"/>
                <a:cs typeface="Times New Roman" pitchFamily="18" charset="0"/>
              </a:rPr>
              <a:t>luis</a:t>
            </a:r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b="0" dirty="0" err="1" smtClean="0">
                <a:latin typeface="Times New Roman" pitchFamily="18" charset="0"/>
                <a:cs typeface="Times New Roman" pitchFamily="18" charset="0"/>
              </a:rPr>
              <a:t>molinuevo</a:t>
            </a:r>
            <a:r>
              <a:rPr lang="es-E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s-E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s-E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dirty="0" err="1" smtClean="0">
                <a:latin typeface="Times New Roman" pitchFamily="18" charset="0"/>
                <a:cs typeface="Times New Roman" pitchFamily="18" charset="0"/>
              </a:rPr>
              <a:t>mncars</a:t>
            </a:r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s-ES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2000" b="0" dirty="0" smtClean="0">
                <a:latin typeface="Times New Roman" pitchFamily="18" charset="0"/>
                <a:cs typeface="Times New Roman" pitchFamily="18" charset="0"/>
              </a:rPr>
              <a:t> 20 de mayo de 2019. 19 horas</a:t>
            </a:r>
            <a:br>
              <a:rPr lang="es-ES" sz="2000" b="0" dirty="0" smtClean="0">
                <a:latin typeface="Times New Roman" pitchFamily="18" charset="0"/>
                <a:cs typeface="Times New Roman" pitchFamily="18" charset="0"/>
              </a:rPr>
            </a:br>
            <a:endParaRPr lang="es-ES" sz="2000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4 Imagen" descr="Arqueologías de la modern....,2019,575 pp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1"/>
            <a:ext cx="424753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6309320"/>
            <a:ext cx="7848872" cy="432048"/>
          </a:xfrm>
        </p:spPr>
        <p:txBody>
          <a:bodyPr>
            <a:normAutofit fontScale="90000"/>
          </a:bodyPr>
          <a:lstStyle/>
          <a:p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Traducciones  del alemán: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Mukarovsky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, 1971, Comunicación, Serie B, 70 pp. /Max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Bense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, 1972, Comunicación, Serie B, 210 pp.. Cubiertas de Alberto Corazón. La función estética entre las </a:t>
            </a:r>
            <a:r>
              <a:rPr lang="es-ES" sz="1200" b="1" smtClean="0">
                <a:latin typeface="Times New Roman" pitchFamily="18" charset="0"/>
                <a:cs typeface="Times New Roman" pitchFamily="18" charset="0"/>
              </a:rPr>
              <a:t>funciones  artísticas  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y la prehistoria digital.</a:t>
            </a:r>
            <a:endParaRPr lang="es-ES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2 Imagen" descr="1971.- Editor,introd., traductor, Diseño de Alberto Corazón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8617" y="0"/>
            <a:ext cx="3853383" cy="6309320"/>
          </a:xfrm>
          <a:prstGeom prst="rect">
            <a:avLst/>
          </a:prstGeom>
        </p:spPr>
      </p:pic>
      <p:pic>
        <p:nvPicPr>
          <p:cNvPr id="4" name="3 Imagen" descr="1972.- BENSE,M.. Diseño Al. Corazón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32765" y="0"/>
            <a:ext cx="3642331" cy="63093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6497960"/>
            <a:ext cx="8003232" cy="360040"/>
          </a:xfrm>
        </p:spPr>
        <p:txBody>
          <a:bodyPr>
            <a:normAutofit fontScale="90000"/>
          </a:bodyPr>
          <a:lstStyle/>
          <a:p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1972, 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Madrid, Comunicación, Serie B, 1ª edición, 222 pp./ 1974, 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Comunicción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 Serie B,  2ª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Edic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. ampliada, 1974, 329 pp. Cubiertas de Alberto Corazón. La expansión del arte y los nuevos comportamientos artístico.</a:t>
            </a:r>
            <a:endParaRPr lang="es-ES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2 Imagen" descr="Del arte obj.,..1ª ed-, 1972, 222 pp. Dis. A. Corazó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0"/>
            <a:ext cx="3600400" cy="6403044"/>
          </a:xfrm>
          <a:prstGeom prst="rect">
            <a:avLst/>
          </a:prstGeom>
        </p:spPr>
      </p:pic>
      <p:pic>
        <p:nvPicPr>
          <p:cNvPr id="4" name="3 Imagen" descr="Segunda edición, 1974.A. Corazó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0"/>
            <a:ext cx="3744416" cy="643379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6309320"/>
            <a:ext cx="7715200" cy="432048"/>
          </a:xfrm>
        </p:spPr>
        <p:txBody>
          <a:bodyPr>
            <a:normAutofit fontScale="90000"/>
          </a:bodyPr>
          <a:lstStyle/>
          <a:p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 1986,  Madrid,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Akal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, 3ª edición ampliada,, 473 pp. / 2012, 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Akal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 , 12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Edic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. ampliada, 445 pp. La expansión del arte y cambios en la sensibilidad</a:t>
            </a:r>
            <a:endParaRPr lang="es-ES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2 Imagen" descr="Edición  akal, 5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427984" cy="6186982"/>
          </a:xfrm>
          <a:prstGeom prst="rect">
            <a:avLst/>
          </a:prstGeom>
        </p:spPr>
      </p:pic>
      <p:pic>
        <p:nvPicPr>
          <p:cNvPr id="5" name="4 Imagen" descr="img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0"/>
            <a:ext cx="4187420" cy="61761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6381328"/>
            <a:ext cx="7920880" cy="476672"/>
          </a:xfrm>
        </p:spPr>
        <p:txBody>
          <a:bodyPr>
            <a:normAutofit/>
          </a:bodyPr>
          <a:lstStyle/>
          <a:p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1982, Barcelona,  Gustavo Gili, 373 pp. / 1987, Madrid, Alianza Forma, 2ª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edic.270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pp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; /2016, 7ª edición,  La estética como disciplina autónoma en la modernidad.</a:t>
            </a:r>
            <a:endParaRPr lang="es-ES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2 Imagen" descr="La estética en la ...,1982, 375 pp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0"/>
            <a:ext cx="4113840" cy="6165304"/>
          </a:xfrm>
          <a:prstGeom prst="rect">
            <a:avLst/>
          </a:prstGeom>
        </p:spPr>
      </p:pic>
      <p:pic>
        <p:nvPicPr>
          <p:cNvPr id="4" name="3 Imagen" descr="La estética en la....1987;2016, 7ª, 270 pp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0"/>
            <a:ext cx="4281470" cy="615636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6453336"/>
            <a:ext cx="8208912" cy="404664"/>
          </a:xfrm>
        </p:spPr>
        <p:txBody>
          <a:bodyPr>
            <a:normAutofit fontScale="90000"/>
          </a:bodyPr>
          <a:lstStyle/>
          <a:p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1974, Madrid, Alberto Corazón editor D/D, ,541 pp. Cubierta de Alberto Corazón/  1986, Madrid, Alianza Forma, 285 pp. Poéticas de la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arquitecctura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 y del “entre” las artes.</a:t>
            </a:r>
            <a:endParaRPr lang="es-ES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2 Imagen" descr="La arquitectura de del siglo XX, 1974,541 pp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-1"/>
            <a:ext cx="3695604" cy="6434699"/>
          </a:xfrm>
          <a:prstGeom prst="rect">
            <a:avLst/>
          </a:prstGeom>
        </p:spPr>
      </p:pic>
      <p:pic>
        <p:nvPicPr>
          <p:cNvPr id="4" name="3 Imagen" descr="Contaminaciones fig...,1986, 285 pp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13982" y="0"/>
            <a:ext cx="4450506" cy="644589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6309320"/>
            <a:ext cx="8147248" cy="422920"/>
          </a:xfrm>
        </p:spPr>
        <p:txBody>
          <a:bodyPr>
            <a:normAutofit fontScale="90000"/>
          </a:bodyPr>
          <a:lstStyle/>
          <a:p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1979, Valencia, Fernando Torres editor, 64 voces/  1981, Madrid, Salvat,  70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pp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; 4ª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edic.1986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; traducción francesa, 1985.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Categorias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 e ideas.</a:t>
            </a:r>
            <a:endParaRPr lang="es-ES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2 Imagen" descr="1979.- Valencia, Fernando Torres. 110 pp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3635896" cy="4646913"/>
          </a:xfrm>
          <a:prstGeom prst="rect">
            <a:avLst/>
          </a:prstGeom>
        </p:spPr>
      </p:pic>
      <p:pic>
        <p:nvPicPr>
          <p:cNvPr id="5" name="4 Imagen" descr="El universo del arte,1981, 64 pp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43757" y="0"/>
            <a:ext cx="5300243" cy="470832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6453336"/>
            <a:ext cx="8157592" cy="404664"/>
          </a:xfrm>
        </p:spPr>
        <p:txBody>
          <a:bodyPr>
            <a:normAutofit/>
          </a:bodyPr>
          <a:lstStyle/>
          <a:p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1994, Madrid, Espasa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Calpe,541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pp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; 2001, 4ª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edic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.// 1995, Madrid, Espasa Calpe, 724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pp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; 2001, 4ª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edic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. Narraciones</a:t>
            </a:r>
            <a:endParaRPr lang="es-ES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Imagen" descr="in de siglo..., 1994 y otras hasta 2001,776 pp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447966" cy="6093296"/>
          </a:xfrm>
          <a:prstGeom prst="rect">
            <a:avLst/>
          </a:prstGeom>
        </p:spPr>
      </p:pic>
      <p:pic>
        <p:nvPicPr>
          <p:cNvPr id="6" name="5 Imagen" descr="Las anguardias..., 1995 y otras hasta 2001, 724 pp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0"/>
            <a:ext cx="4427984" cy="606592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6453336"/>
            <a:ext cx="8157592" cy="404664"/>
          </a:xfrm>
        </p:spPr>
        <p:txBody>
          <a:bodyPr>
            <a:normAutofit fontScale="90000"/>
          </a:bodyPr>
          <a:lstStyle/>
          <a:p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2001, Ediciones Universidad Salamanca, ensayo/ 2005, Barcelona ,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Paidós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, editor y autor del Congreso sobre Estética y Teoría de las artes.  Collages material y digital</a:t>
            </a:r>
            <a:endParaRPr lang="es-ES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Imagen" descr="2001. 1.- dUCHAMP a qué llamamos ...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-2"/>
            <a:ext cx="3816424" cy="6442641"/>
          </a:xfrm>
          <a:prstGeom prst="rect">
            <a:avLst/>
          </a:prstGeom>
        </p:spPr>
      </p:pic>
      <p:pic>
        <p:nvPicPr>
          <p:cNvPr id="6" name="5 Imagen" descr="2005.- realVirtual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0"/>
            <a:ext cx="4572000" cy="646829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6381328"/>
            <a:ext cx="7776864" cy="476672"/>
          </a:xfrm>
        </p:spPr>
        <p:txBody>
          <a:bodyPr>
            <a:normAutofit/>
          </a:bodyPr>
          <a:lstStyle/>
          <a:p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1994,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Bibao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, Rekalde, 194 pp. /  2007, Madrid,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Siruela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, 175 pp. Dos relatos artísticos</a:t>
            </a:r>
            <a:endParaRPr lang="es-ES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2 Imagen" descr="La historia del cubo..,1994, 194 pp.Rekalde,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5364088" cy="5229537"/>
          </a:xfrm>
          <a:prstGeom prst="rect">
            <a:avLst/>
          </a:prstGeom>
        </p:spPr>
      </p:pic>
      <p:pic>
        <p:nvPicPr>
          <p:cNvPr id="4" name="3 Imagen" descr="La metáfora de cristal..,2010, 135 pp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39610" y="0"/>
            <a:ext cx="3304390" cy="63093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6309320"/>
            <a:ext cx="7715200" cy="432048"/>
          </a:xfrm>
        </p:spPr>
        <p:txBody>
          <a:bodyPr>
            <a:normAutofit fontScale="90000"/>
          </a:bodyPr>
          <a:lstStyle/>
          <a:p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2007, Madrid, Real Academia de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BB.AA.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 de San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fernando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,  104 pp. / 2009, Madrid,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UNED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, 97 pp. Seriedad académica</a:t>
            </a:r>
            <a:endParaRPr lang="es-ES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2 Imagen" descr="Las querellas.., 2007, 110 pp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283968" cy="6178120"/>
          </a:xfrm>
          <a:prstGeom prst="rect">
            <a:avLst/>
          </a:prstGeom>
        </p:spPr>
      </p:pic>
      <p:pic>
        <p:nvPicPr>
          <p:cNvPr id="4" name="3 Imagen" descr="Estetización..,2009, 95 pp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0"/>
            <a:ext cx="4506391" cy="619178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6165304"/>
            <a:ext cx="7746032" cy="548680"/>
          </a:xfrm>
        </p:spPr>
        <p:txBody>
          <a:bodyPr>
            <a:normAutofit/>
          </a:bodyPr>
          <a:lstStyle/>
          <a:p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2010, Ediciones Universidad Salamanca, 354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pp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; 2011, 3ª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edic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. / 2019, Ediciones Universidad de </a:t>
            </a:r>
            <a:r>
              <a:rPr lang="es-ES" sz="1200" b="1" dirty="0" err="1" smtClean="0">
                <a:latin typeface="Times New Roman" pitchFamily="18" charset="0"/>
                <a:cs typeface="Times New Roman" pitchFamily="18" charset="0"/>
              </a:rPr>
              <a:t>Salamcna</a:t>
            </a:r>
            <a:r>
              <a:rPr lang="es-ES" sz="1200" b="1" smtClean="0">
                <a:latin typeface="Times New Roman" pitchFamily="18" charset="0"/>
                <a:cs typeface="Times New Roman" pitchFamily="18" charset="0"/>
              </a:rPr>
              <a:t>,  575 pp</a:t>
            </a:r>
            <a:r>
              <a:rPr lang="es-ES" sz="1200" b="1" dirty="0" smtClean="0">
                <a:latin typeface="Times New Roman" pitchFamily="18" charset="0"/>
                <a:cs typeface="Times New Roman" pitchFamily="18" charset="0"/>
              </a:rPr>
              <a:t>. Genealogías y arqueologías</a:t>
            </a:r>
            <a:endParaRPr lang="es-ES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Imagen" descr="La disolución del clas....,2010, 2011, 375 pp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7" y="116631"/>
            <a:ext cx="3765595" cy="6048673"/>
          </a:xfrm>
          <a:prstGeom prst="rect">
            <a:avLst/>
          </a:prstGeom>
        </p:spPr>
      </p:pic>
      <p:pic>
        <p:nvPicPr>
          <p:cNvPr id="5" name="4 Imagen" descr="Arqueologías de la modern....,2019,575 pp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0"/>
            <a:ext cx="3744416" cy="60456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377</Words>
  <Application>Microsoft Office PowerPoint</Application>
  <PresentationFormat>Presentación en pantalla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  “el texto se hace, se trabaja  a través de un entrelazado perpetuo” y el escritor “se deshace en él como araña que  se disuelve  en las segregaciones continuas de su tela” ( Roland Barthes , El placer del texto, 1973)           MESA REDONDA : ESTRELLA DE DIEGO  DOMINGO Hernández Sánchez simón marchán fiz josé luis molinuevo   mncars.  20 de mayo de 2019. 19 horas </vt:lpstr>
      <vt:lpstr>Traducciones  del alemán: Mukarovsky, 1971, Comunicación, Serie B, 70 pp. /Max Bense, 1972, Comunicación, Serie B, 210 pp.. Cubiertas de Alberto Corazón. La función estética entre las funciones  artísticas  y la prehistoria digital.</vt:lpstr>
      <vt:lpstr>, 1972, Madrid, Comunicación, Serie B, 1ª edición, 222 pp./ 1974,  Comunicción Serie B,  2ª Edic. ampliada, 1974, 329 pp. Cubiertas de Alberto Corazón. La expansión del arte y los nuevos comportamientos artístico.</vt:lpstr>
      <vt:lpstr> 1986,  Madrid, Akal, 3ª edición ampliada,, 473 pp. / 2012,  Akal , 12 Edic. ampliada, 445 pp. La expansión del arte y cambios en la sensibilidad</vt:lpstr>
      <vt:lpstr>1982, Barcelona,  Gustavo Gili, 373 pp. / 1987, Madrid, Alianza Forma, 2ª edic.270 pp; /2016, 7ª edición,  La estética como disciplina autónoma en la modernidad.</vt:lpstr>
      <vt:lpstr>1974, Madrid, Alberto Corazón editor D/D, ,541 pp. Cubierta de Alberto Corazón/  1986, Madrid, Alianza Forma, 285 pp. Poéticas de la arquitecctura y del “entre” las artes.</vt:lpstr>
      <vt:lpstr>1979, Valencia, Fernando Torres editor, 64 voces/  1981, Madrid, Salvat,  70 pp; 4ª edic.1986; traducción francesa, 1985. Categorias e ideas.</vt:lpstr>
      <vt:lpstr>1994, Madrid, Espasa Calpe,541 pp; 2001, 4ª edic.// 1995, Madrid, Espasa Calpe, 724 pp; 2001, 4ª edic. Narraciones</vt:lpstr>
      <vt:lpstr>2001, Ediciones Universidad Salamanca, ensayo/ 2005, Barcelona , Paidós, editor y autor del Congreso sobre Estética y Teoría de las artes.  Collages material y digital</vt:lpstr>
      <vt:lpstr>1994, Bibao, Rekalde, 194 pp. /  2007, Madrid, Siruela, 175 pp. Dos relatos artísticos</vt:lpstr>
      <vt:lpstr>2007, Madrid, Real Academia de BB.AA. de San fernando,  104 pp. / 2009, Madrid, UNED, 97 pp. Seriedad académica</vt:lpstr>
      <vt:lpstr>2010, Ediciones Universidad Salamanca, 354 pp; 2011, 3ª edic. / 2019, Ediciones Universidad de Salamcna,  575 pp. Genealogías y arqueologías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Simon</dc:creator>
  <cp:lastModifiedBy>Simon</cp:lastModifiedBy>
  <cp:revision>29</cp:revision>
  <dcterms:created xsi:type="dcterms:W3CDTF">2019-05-15T16:28:22Z</dcterms:created>
  <dcterms:modified xsi:type="dcterms:W3CDTF">2019-05-16T15:27:35Z</dcterms:modified>
</cp:coreProperties>
</file>