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0" r:id="rId3"/>
    <p:sldId id="260" r:id="rId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howGuides="1"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47B8-B404-4CD5-8174-734F56731160}" type="datetimeFigureOut">
              <a:rPr lang="es-ES" smtClean="0"/>
              <a:pPr/>
              <a:t>3/2/22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4E6D7-3FD6-4D14-900C-FE8CCB9D0C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47B8-B404-4CD5-8174-734F56731160}" type="datetimeFigureOut">
              <a:rPr lang="es-ES" smtClean="0"/>
              <a:pPr/>
              <a:t>3/2/22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4E6D7-3FD6-4D14-900C-FE8CCB9D0C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47B8-B404-4CD5-8174-734F56731160}" type="datetimeFigureOut">
              <a:rPr lang="es-ES" smtClean="0"/>
              <a:pPr/>
              <a:t>3/2/22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4E6D7-3FD6-4D14-900C-FE8CCB9D0C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47B8-B404-4CD5-8174-734F56731160}" type="datetimeFigureOut">
              <a:rPr lang="es-ES" smtClean="0"/>
              <a:pPr/>
              <a:t>3/2/22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4E6D7-3FD6-4D14-900C-FE8CCB9D0C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47B8-B404-4CD5-8174-734F56731160}" type="datetimeFigureOut">
              <a:rPr lang="es-ES" smtClean="0"/>
              <a:pPr/>
              <a:t>3/2/22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4E6D7-3FD6-4D14-900C-FE8CCB9D0C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47B8-B404-4CD5-8174-734F56731160}" type="datetimeFigureOut">
              <a:rPr lang="es-ES" smtClean="0"/>
              <a:pPr/>
              <a:t>3/2/22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4E6D7-3FD6-4D14-900C-FE8CCB9D0C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47B8-B404-4CD5-8174-734F56731160}" type="datetimeFigureOut">
              <a:rPr lang="es-ES" smtClean="0"/>
              <a:pPr/>
              <a:t>3/2/22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4E6D7-3FD6-4D14-900C-FE8CCB9D0C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47B8-B404-4CD5-8174-734F56731160}" type="datetimeFigureOut">
              <a:rPr lang="es-ES" smtClean="0"/>
              <a:pPr/>
              <a:t>3/2/22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4E6D7-3FD6-4D14-900C-FE8CCB9D0C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47B8-B404-4CD5-8174-734F56731160}" type="datetimeFigureOut">
              <a:rPr lang="es-ES" smtClean="0"/>
              <a:pPr/>
              <a:t>3/2/22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4E6D7-3FD6-4D14-900C-FE8CCB9D0C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47B8-B404-4CD5-8174-734F56731160}" type="datetimeFigureOut">
              <a:rPr lang="es-ES" smtClean="0"/>
              <a:pPr/>
              <a:t>3/2/22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4E6D7-3FD6-4D14-900C-FE8CCB9D0C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47B8-B404-4CD5-8174-734F56731160}" type="datetimeFigureOut">
              <a:rPr lang="es-ES" smtClean="0"/>
              <a:pPr/>
              <a:t>3/2/22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4E6D7-3FD6-4D14-900C-FE8CCB9D0C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547B8-B404-4CD5-8174-734F56731160}" type="datetimeFigureOut">
              <a:rPr lang="es-ES" smtClean="0"/>
              <a:pPr/>
              <a:t>3/2/22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4E6D7-3FD6-4D14-900C-FE8CCB9D0C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jpeg"/><Relationship Id="rId18" Type="http://schemas.openxmlformats.org/officeDocument/2006/relationships/image" Target="../media/image2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17" Type="http://schemas.openxmlformats.org/officeDocument/2006/relationships/image" Target="../media/image19.jpeg"/><Relationship Id="rId2" Type="http://schemas.openxmlformats.org/officeDocument/2006/relationships/image" Target="../media/image4.jpeg"/><Relationship Id="rId16" Type="http://schemas.openxmlformats.org/officeDocument/2006/relationships/image" Target="../media/image18.jpeg"/><Relationship Id="rId20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5" Type="http://schemas.openxmlformats.org/officeDocument/2006/relationships/image" Target="../media/image17.jpeg"/><Relationship Id="rId10" Type="http://schemas.openxmlformats.org/officeDocument/2006/relationships/image" Target="../media/image12.jpeg"/><Relationship Id="rId19" Type="http://schemas.openxmlformats.org/officeDocument/2006/relationships/image" Target="../media/image21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Relationship Id="rId1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F5DA8A-4B57-8847-8B3D-1E828B03D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27191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SIMÓN MARCHÁN FIZ</a:t>
            </a:r>
            <a:br>
              <a:rPr lang="es-E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Catedrático Emérito de Estética y Teoría de las Artes- Académico de </a:t>
            </a:r>
            <a:r>
              <a:rPr lang="es-E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Númer</a:t>
            </a:r>
            <a:r>
              <a:rPr lang="es-E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es-E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RealAcademia</a:t>
            </a:r>
            <a:r>
              <a:rPr lang="es-E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Bellas Artes de San Fernando (Madrid)</a:t>
            </a: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21197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611560" y="5877272"/>
            <a:ext cx="7560840" cy="980728"/>
          </a:xfrm>
        </p:spPr>
        <p:txBody>
          <a:bodyPr>
            <a:normAutofit/>
          </a:bodyPr>
          <a:lstStyle/>
          <a:p>
            <a:pPr algn="ctr"/>
            <a:r>
              <a:rPr lang="es-ES" sz="1400" dirty="0"/>
              <a:t> Simón </a:t>
            </a:r>
            <a:r>
              <a:rPr lang="es-ES" sz="1400" dirty="0" err="1"/>
              <a:t>Marchán</a:t>
            </a:r>
            <a:r>
              <a:rPr lang="es-ES" sz="1400" dirty="0"/>
              <a:t> </a:t>
            </a:r>
            <a:r>
              <a:rPr lang="es-ES" sz="1400" dirty="0" err="1"/>
              <a:t>Fiz</a:t>
            </a:r>
            <a:r>
              <a:rPr lang="es-ES" sz="1400" dirty="0"/>
              <a:t>,  ingreso en la RABSF, 2007/ DHC, Universidad de Valladolid,2017 /2020</a:t>
            </a:r>
          </a:p>
        </p:txBody>
      </p:sp>
      <p:pic>
        <p:nvPicPr>
          <p:cNvPr id="3" name="2 Imagen" descr="20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3928" y="3845444"/>
            <a:ext cx="1296144" cy="2091505"/>
          </a:xfrm>
          <a:prstGeom prst="rect">
            <a:avLst/>
          </a:prstGeom>
        </p:spPr>
      </p:pic>
      <p:pic>
        <p:nvPicPr>
          <p:cNvPr id="14" name="13 Imagen" descr="2017.- DHC. 23.03 07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19931" y="1988840"/>
            <a:ext cx="2472275" cy="185420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A71346B-A3AD-6C4C-ADD9-2FDC9564C9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738" y="58022"/>
            <a:ext cx="2472275" cy="185420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6237312"/>
            <a:ext cx="8208912" cy="584918"/>
          </a:xfrm>
        </p:spPr>
        <p:txBody>
          <a:bodyPr>
            <a:normAutofit/>
          </a:bodyPr>
          <a:lstStyle/>
          <a:p>
            <a:r>
              <a:rPr lang="es-ES" sz="1200" b="1" dirty="0">
                <a:latin typeface="Times New Roman" pitchFamily="18" charset="0"/>
                <a:cs typeface="Times New Roman" pitchFamily="18" charset="0"/>
              </a:rPr>
              <a:t> SIMÓN MARCHÁN FIZ, CATEDRÇATICO DE ESTETTICA Y TEORIA DE LAS ARTES</a:t>
            </a:r>
            <a:br>
              <a:rPr lang="es-ES" sz="1200" b="1" dirty="0">
                <a:latin typeface="Times New Roman" pitchFamily="18" charset="0"/>
                <a:cs typeface="Times New Roman" pitchFamily="18" charset="0"/>
              </a:rPr>
            </a:br>
            <a:r>
              <a:rPr lang="es-ES" sz="1200" b="1" dirty="0">
                <a:latin typeface="Times New Roman" pitchFamily="18" charset="0"/>
                <a:cs typeface="Times New Roman" pitchFamily="18" charset="0"/>
              </a:rPr>
              <a:t>ALGUNA PUBLICACIONES</a:t>
            </a:r>
          </a:p>
        </p:txBody>
      </p:sp>
      <p:pic>
        <p:nvPicPr>
          <p:cNvPr id="3" name="2 Imagen" descr="Del arte obj.,..1ª ed-, 1972, 222 pp. Dis. A. Corazó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097" y="43606"/>
            <a:ext cx="1065293" cy="1894544"/>
          </a:xfrm>
          <a:prstGeom prst="rect">
            <a:avLst/>
          </a:prstGeom>
        </p:spPr>
      </p:pic>
      <p:pic>
        <p:nvPicPr>
          <p:cNvPr id="4" name="3 Imagen" descr="Segunda edición, 1974.A. Corazó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7919" y="56119"/>
            <a:ext cx="1089547" cy="1872099"/>
          </a:xfrm>
          <a:prstGeom prst="rect">
            <a:avLst/>
          </a:prstGeom>
        </p:spPr>
      </p:pic>
      <p:pic>
        <p:nvPicPr>
          <p:cNvPr id="5" name="2 Imagen" descr="Edición  akal, 5º.jpg">
            <a:extLst>
              <a:ext uri="{FF2B5EF4-FFF2-40B4-BE49-F238E27FC236}">
                <a16:creationId xmlns:a16="http://schemas.microsoft.com/office/drawing/2014/main" id="{2DD03B21-C509-A94D-B353-C1AF42C03AC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80950" y="56119"/>
            <a:ext cx="1365061" cy="1907327"/>
          </a:xfrm>
          <a:prstGeom prst="rect">
            <a:avLst/>
          </a:prstGeom>
        </p:spPr>
      </p:pic>
      <p:pic>
        <p:nvPicPr>
          <p:cNvPr id="6" name="4 Imagen" descr="img1.jpg">
            <a:extLst>
              <a:ext uri="{FF2B5EF4-FFF2-40B4-BE49-F238E27FC236}">
                <a16:creationId xmlns:a16="http://schemas.microsoft.com/office/drawing/2014/main" id="{9BD140C9-6C73-F04B-B51B-6A657D2E9AFA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05810" y="72438"/>
            <a:ext cx="1282103" cy="1891008"/>
          </a:xfrm>
          <a:prstGeom prst="rect">
            <a:avLst/>
          </a:prstGeom>
        </p:spPr>
      </p:pic>
      <p:pic>
        <p:nvPicPr>
          <p:cNvPr id="7" name="2 Imagen" descr="La estética en la ...,1982, 375 pp..jpg">
            <a:extLst>
              <a:ext uri="{FF2B5EF4-FFF2-40B4-BE49-F238E27FC236}">
                <a16:creationId xmlns:a16="http://schemas.microsoft.com/office/drawing/2014/main" id="{4C46DAF6-6DFC-D547-AE64-E013F453899D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58160" y="58594"/>
            <a:ext cx="1235744" cy="1851977"/>
          </a:xfrm>
          <a:prstGeom prst="rect">
            <a:avLst/>
          </a:prstGeom>
        </p:spPr>
      </p:pic>
      <p:pic>
        <p:nvPicPr>
          <p:cNvPr id="8" name="3 Imagen" descr="La estética en la....1987;2016, 7ª, 270 pp..jpg">
            <a:extLst>
              <a:ext uri="{FF2B5EF4-FFF2-40B4-BE49-F238E27FC236}">
                <a16:creationId xmlns:a16="http://schemas.microsoft.com/office/drawing/2014/main" id="{A4B66F8B-1ECF-C145-BB7F-E65EDE53EE8F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63480" y="2214335"/>
            <a:ext cx="1297210" cy="1865269"/>
          </a:xfrm>
          <a:prstGeom prst="rect">
            <a:avLst/>
          </a:prstGeom>
        </p:spPr>
      </p:pic>
      <p:pic>
        <p:nvPicPr>
          <p:cNvPr id="9" name="2 Imagen" descr="La arquitectura de del siglo XX, 1974,541 pp..jpg">
            <a:extLst>
              <a:ext uri="{FF2B5EF4-FFF2-40B4-BE49-F238E27FC236}">
                <a16:creationId xmlns:a16="http://schemas.microsoft.com/office/drawing/2014/main" id="{FAC993DE-09F0-8F4D-BEDB-A054D864F9ED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638541" y="2197910"/>
            <a:ext cx="1084798" cy="1888825"/>
          </a:xfrm>
          <a:prstGeom prst="rect">
            <a:avLst/>
          </a:prstGeom>
        </p:spPr>
      </p:pic>
      <p:pic>
        <p:nvPicPr>
          <p:cNvPr id="10" name="3 Imagen" descr="Contaminaciones fig...,1986, 285 pp..jpg">
            <a:extLst>
              <a:ext uri="{FF2B5EF4-FFF2-40B4-BE49-F238E27FC236}">
                <a16:creationId xmlns:a16="http://schemas.microsoft.com/office/drawing/2014/main" id="{51998488-2162-C249-A047-D4DCCE2446FC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746998" y="2213827"/>
            <a:ext cx="1298067" cy="1880058"/>
          </a:xfrm>
          <a:prstGeom prst="rect">
            <a:avLst/>
          </a:prstGeom>
        </p:spPr>
      </p:pic>
      <p:pic>
        <p:nvPicPr>
          <p:cNvPr id="11" name="3 Imagen" descr="in de siglo..., 1994 y otras hasta 2001,776 pp..jpg">
            <a:extLst>
              <a:ext uri="{FF2B5EF4-FFF2-40B4-BE49-F238E27FC236}">
                <a16:creationId xmlns:a16="http://schemas.microsoft.com/office/drawing/2014/main" id="{41CAC088-658F-7D44-B6D3-3ADAF77BCA44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0423" y="2197910"/>
            <a:ext cx="1370429" cy="1877360"/>
          </a:xfrm>
          <a:prstGeom prst="rect">
            <a:avLst/>
          </a:prstGeom>
        </p:spPr>
      </p:pic>
      <p:pic>
        <p:nvPicPr>
          <p:cNvPr id="12" name="5 Imagen" descr="Las anguardias..., 1995 y otras hasta 2001, 724 pp..jpg">
            <a:extLst>
              <a:ext uri="{FF2B5EF4-FFF2-40B4-BE49-F238E27FC236}">
                <a16:creationId xmlns:a16="http://schemas.microsoft.com/office/drawing/2014/main" id="{0865F2E5-F12F-4A4F-98E6-3898F6D94309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742511" y="2145685"/>
            <a:ext cx="1370428" cy="1877359"/>
          </a:xfrm>
          <a:prstGeom prst="rect">
            <a:avLst/>
          </a:prstGeom>
        </p:spPr>
      </p:pic>
      <p:pic>
        <p:nvPicPr>
          <p:cNvPr id="13" name="3 Imagen" descr="La disolución del clas....,2010, 2011, 375 pp..jpg">
            <a:extLst>
              <a:ext uri="{FF2B5EF4-FFF2-40B4-BE49-F238E27FC236}">
                <a16:creationId xmlns:a16="http://schemas.microsoft.com/office/drawing/2014/main" id="{74168BC3-5C10-C946-BB67-6CFDBF5F0E2E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664370" y="4453048"/>
            <a:ext cx="1077721" cy="1731143"/>
          </a:xfrm>
          <a:prstGeom prst="rect">
            <a:avLst/>
          </a:prstGeom>
        </p:spPr>
      </p:pic>
      <p:pic>
        <p:nvPicPr>
          <p:cNvPr id="14" name="4 Imagen" descr="Arqueologías de la modern....,2019,575 pp..jpg">
            <a:extLst>
              <a:ext uri="{FF2B5EF4-FFF2-40B4-BE49-F238E27FC236}">
                <a16:creationId xmlns:a16="http://schemas.microsoft.com/office/drawing/2014/main" id="{E8869C55-E9DF-0A4F-A1E5-7CC72150157A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425983" y="4372728"/>
            <a:ext cx="1084798" cy="1751498"/>
          </a:xfrm>
          <a:prstGeom prst="rect">
            <a:avLst/>
          </a:prstGeom>
        </p:spPr>
      </p:pic>
      <p:pic>
        <p:nvPicPr>
          <p:cNvPr id="15" name="3 Imagen" descr="La metáfora de cristal..,2010, 135 pp..jpg">
            <a:extLst>
              <a:ext uri="{FF2B5EF4-FFF2-40B4-BE49-F238E27FC236}">
                <a16:creationId xmlns:a16="http://schemas.microsoft.com/office/drawing/2014/main" id="{84FFA336-ABDE-7C43-AE3B-E9B1015C0A11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411458" y="2209375"/>
            <a:ext cx="983233" cy="1877360"/>
          </a:xfrm>
          <a:prstGeom prst="rect">
            <a:avLst/>
          </a:prstGeom>
        </p:spPr>
      </p:pic>
      <p:pic>
        <p:nvPicPr>
          <p:cNvPr id="16" name="2 Imagen" descr="1979.- Valencia, Fernando Torres. 110 pp..jpg">
            <a:extLst>
              <a:ext uri="{FF2B5EF4-FFF2-40B4-BE49-F238E27FC236}">
                <a16:creationId xmlns:a16="http://schemas.microsoft.com/office/drawing/2014/main" id="{AE156569-69E4-6540-9DB1-B237DE3F919E}"/>
              </a:ext>
            </a:extLst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7739272" y="4365968"/>
            <a:ext cx="1398660" cy="1787579"/>
          </a:xfrm>
          <a:prstGeom prst="rect">
            <a:avLst/>
          </a:prstGeom>
        </p:spPr>
      </p:pic>
      <p:pic>
        <p:nvPicPr>
          <p:cNvPr id="18" name="5 Imagen" descr="2005.- realVirtual (2).jpg">
            <a:extLst>
              <a:ext uri="{FF2B5EF4-FFF2-40B4-BE49-F238E27FC236}">
                <a16:creationId xmlns:a16="http://schemas.microsoft.com/office/drawing/2014/main" id="{EEC1170F-6322-B548-BCCF-521EAC9FBE1D}"/>
              </a:ext>
            </a:extLst>
          </p:cNvPr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51886" y="4445445"/>
            <a:ext cx="1207341" cy="1708102"/>
          </a:xfrm>
          <a:prstGeom prst="rect">
            <a:avLst/>
          </a:prstGeom>
        </p:spPr>
      </p:pic>
      <p:pic>
        <p:nvPicPr>
          <p:cNvPr id="19" name="2 Imagen" descr="Las querellas.., 2007, 110 pp..jpg">
            <a:extLst>
              <a:ext uri="{FF2B5EF4-FFF2-40B4-BE49-F238E27FC236}">
                <a16:creationId xmlns:a16="http://schemas.microsoft.com/office/drawing/2014/main" id="{8CE5FAA0-D899-EB4D-A091-96A0A0AAFEAB}"/>
              </a:ext>
            </a:extLst>
          </p:cNvPr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3147234" y="4439227"/>
            <a:ext cx="1181776" cy="1704297"/>
          </a:xfrm>
          <a:prstGeom prst="rect">
            <a:avLst/>
          </a:prstGeom>
        </p:spPr>
      </p:pic>
      <p:pic>
        <p:nvPicPr>
          <p:cNvPr id="20" name="3 Imagen" descr="Estetización..,2009, 95 pp..jpg">
            <a:extLst>
              <a:ext uri="{FF2B5EF4-FFF2-40B4-BE49-F238E27FC236}">
                <a16:creationId xmlns:a16="http://schemas.microsoft.com/office/drawing/2014/main" id="{48AE2EAB-5625-094B-813A-6AF5CC51B7DD}"/>
              </a:ext>
            </a:extLst>
          </p:cNvPr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4768921" y="4431798"/>
            <a:ext cx="1254219" cy="1723297"/>
          </a:xfrm>
          <a:prstGeom prst="rect">
            <a:avLst/>
          </a:prstGeom>
        </p:spPr>
      </p:pic>
      <p:pic>
        <p:nvPicPr>
          <p:cNvPr id="21" name="2 Imagen" descr="1971.- Editor,introd., traductor, Diseño de Alberto Corazón (2).jpg">
            <a:extLst>
              <a:ext uri="{FF2B5EF4-FFF2-40B4-BE49-F238E27FC236}">
                <a16:creationId xmlns:a16="http://schemas.microsoft.com/office/drawing/2014/main" id="{2369EABF-A99C-7D4D-86B1-5113AE17F984}"/>
              </a:ext>
            </a:extLst>
          </p:cNvPr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7926081" y="-9401"/>
            <a:ext cx="1157083" cy="1894544"/>
          </a:xfrm>
          <a:prstGeom prst="rect">
            <a:avLst/>
          </a:prstGeom>
        </p:spPr>
      </p:pic>
      <p:pic>
        <p:nvPicPr>
          <p:cNvPr id="22" name="3 Imagen" descr="1972.- BENSE,M.. Diseño Al. Corazón (2).jpg">
            <a:extLst>
              <a:ext uri="{FF2B5EF4-FFF2-40B4-BE49-F238E27FC236}">
                <a16:creationId xmlns:a16="http://schemas.microsoft.com/office/drawing/2014/main" id="{C9416350-23D4-F842-A8B4-A074D6E03355}"/>
              </a:ext>
            </a:extLst>
          </p:cNvPr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5340638" y="56119"/>
            <a:ext cx="1085345" cy="188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6576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66</Words>
  <Application>Microsoft Macintosh PowerPoint</Application>
  <PresentationFormat>Presentación en pantalla (4:3)</PresentationFormat>
  <Paragraphs>3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Times New Roman</vt:lpstr>
      <vt:lpstr>Tema de Office</vt:lpstr>
      <vt:lpstr>SIMÓN MARCHÁN FIZ Catedrático Emérito de Estética y Teoría de las Artes- Académico de Númer de la RealAcademia de Bellas Artes de San Fernando (Madrid) </vt:lpstr>
      <vt:lpstr> Simón Marchán Fiz,  ingreso en la RABSF, 2007/ DHC, Universidad de Valladolid,2017 /2020</vt:lpstr>
      <vt:lpstr> SIMÓN MARCHÁN FIZ, CATEDRÇATICO DE ESTETTICA Y TEORIA DE LAS ARTES ALGUNA PUBLICACIONES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Simon</dc:creator>
  <cp:lastModifiedBy>Marchan Fiz</cp:lastModifiedBy>
  <cp:revision>27</cp:revision>
  <dcterms:created xsi:type="dcterms:W3CDTF">2019-05-15T16:28:22Z</dcterms:created>
  <dcterms:modified xsi:type="dcterms:W3CDTF">2022-02-03T18:42:50Z</dcterms:modified>
</cp:coreProperties>
</file>